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i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</a:t>
            </a:r>
          </a:p>
        </p:txBody>
      </p:sp>
      <p:sp>
        <p:nvSpPr>
          <p:cNvPr id="120" name="Elias Carlston, DevelopIntelligence…"/>
          <p:cNvSpPr txBox="1"/>
          <p:nvPr>
            <p:ph type="subTitle" sz="quarter" idx="1"/>
          </p:nvPr>
        </p:nvSpPr>
        <p:spPr>
          <a:xfrm>
            <a:off x="1270000" y="5029200"/>
            <a:ext cx="10464800" cy="1841054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Elias Carlston, DevelopIntelligence</a:t>
            </a:r>
          </a:p>
          <a:p>
            <a:pPr>
              <a:defRPr sz="3600"/>
            </a:pPr>
            <a:r>
              <a:t>elias@eliascarlston.com</a:t>
            </a:r>
          </a:p>
          <a:p>
            <a:pPr>
              <a:defRPr sz="3600"/>
            </a:pPr>
            <a:r>
              <a:t>https://github.com/eliasjames/training-git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hink in ver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Think in versions</a:t>
            </a:r>
          </a:p>
        </p:txBody>
      </p:sp>
      <p:sp>
        <p:nvSpPr>
          <p:cNvPr id="150" name="Overly simple version control method #1a: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/>
            <a:r>
              <a:t>Overly simple version control method #1a:</a:t>
            </a:r>
          </a:p>
          <a:p>
            <a:pPr lvl="1"/>
            <a:r>
              <a:t>"Save as" / "make a copy" technique</a:t>
            </a:r>
          </a:p>
          <a:p>
            <a:pPr lvl="1"/>
            <a:r>
              <a:t>git-notes1.txt, git-notes2.txt etc</a:t>
            </a:r>
          </a:p>
          <a:p>
            <a:pPr lvl="1"/>
            <a:r>
              <a:t>Advantage: easy to understand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hink in ver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Think in versions</a:t>
            </a:r>
          </a:p>
        </p:txBody>
      </p:sp>
      <p:sp>
        <p:nvSpPr>
          <p:cNvPr id="153" name="Many drawbacks to &quot;save as&quot; approach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/>
            <a:r>
              <a:t>Many drawbacks to "save as" approach</a:t>
            </a:r>
          </a:p>
          <a:p>
            <a:pPr lvl="1"/>
            <a:r>
              <a:t>Lots of costs associated with storage</a:t>
            </a:r>
          </a:p>
          <a:p>
            <a:pPr lvl="1"/>
            <a:r>
              <a:t>Comparing versions difficult</a:t>
            </a:r>
          </a:p>
          <a:p>
            <a:pPr lvl="1"/>
            <a:r>
              <a:t>Overwriting ("clobbering")</a:t>
            </a:r>
          </a:p>
          <a:p>
            <a:pPr lvl="1"/>
            <a:r>
              <a:t>Dependent on network connection ("checkout")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hink in ver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Think in versions</a:t>
            </a:r>
          </a:p>
        </p:txBody>
      </p:sp>
      <p:sp>
        <p:nvSpPr>
          <p:cNvPr id="156" name="VCS' difficult domain: Time Travel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/>
            <a:r>
              <a:t>VCS' difficult domain: Time Travel</a:t>
            </a:r>
          </a:p>
          <a:p>
            <a:pPr lvl="1"/>
            <a:r>
              <a:t>Legal system also uses version control</a:t>
            </a:r>
          </a:p>
          <a:p>
            <a:pPr lvl="1"/>
            <a:r>
              <a:t>Need to know document contents by time</a:t>
            </a:r>
          </a:p>
          <a:p>
            <a:pPr lvl="1"/>
            <a:r>
              <a:t>Supports rollback to "known good state"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hink in ver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Think in versions</a:t>
            </a:r>
          </a:p>
        </p:txBody>
      </p:sp>
      <p:sp>
        <p:nvSpPr>
          <p:cNvPr id="159" name="Time travel gets weird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</a:lvl1pPr>
          </a:lstStyle>
          <a:p>
            <a:pPr/>
            <a:r>
              <a:t>Time travel gets weird</a:t>
            </a:r>
          </a:p>
        </p:txBody>
      </p:sp>
      <p:pic>
        <p:nvPicPr>
          <p:cNvPr id="16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5274" y="3418978"/>
            <a:ext cx="8614252" cy="5383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hink in ver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Think in versions</a:t>
            </a:r>
          </a:p>
        </p:txBody>
      </p:sp>
      <p:sp>
        <p:nvSpPr>
          <p:cNvPr id="163" name="Think in versions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/>
            <a:r>
              <a:t>Think in versions</a:t>
            </a:r>
          </a:p>
          <a:p>
            <a:pPr lvl="1"/>
            <a:r>
              <a:t>git-notesN.txt - not really separate files</a:t>
            </a:r>
          </a:p>
          <a:p>
            <a:pPr lvl="1"/>
            <a:r>
              <a:t>Using separate files to represent time</a:t>
            </a:r>
          </a:p>
          <a:p>
            <a:pPr lvl="1"/>
            <a:r>
              <a:t>One file, multiple versions</a:t>
            </a:r>
          </a:p>
          <a:p>
            <a:pPr lvl="1"/>
            <a:r>
              <a:t>aka "states"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hink in ver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Think in versions</a:t>
            </a:r>
          </a:p>
        </p:txBody>
      </p:sp>
      <p:sp>
        <p:nvSpPr>
          <p:cNvPr id="166" name="git-notes.txt"/>
          <p:cNvSpPr txBox="1"/>
          <p:nvPr>
            <p:ph type="body" sz="quarter" idx="1"/>
          </p:nvPr>
        </p:nvSpPr>
        <p:spPr>
          <a:xfrm>
            <a:off x="952500" y="3860800"/>
            <a:ext cx="11099800" cy="778124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</a:lvl1pPr>
          </a:lstStyle>
          <a:p>
            <a:pPr/>
            <a:r>
              <a:t>git-notes.txt</a:t>
            </a:r>
          </a:p>
        </p:txBody>
      </p:sp>
      <p:sp>
        <p:nvSpPr>
          <p:cNvPr id="167" name="Tuesday"/>
          <p:cNvSpPr txBox="1"/>
          <p:nvPr/>
        </p:nvSpPr>
        <p:spPr>
          <a:xfrm>
            <a:off x="2068080" y="5899150"/>
            <a:ext cx="1350240" cy="4953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Tuesday</a:t>
            </a:r>
          </a:p>
        </p:txBody>
      </p:sp>
      <p:sp>
        <p:nvSpPr>
          <p:cNvPr id="168" name="Wednesday"/>
          <p:cNvSpPr txBox="1"/>
          <p:nvPr/>
        </p:nvSpPr>
        <p:spPr>
          <a:xfrm>
            <a:off x="5567413" y="5899150"/>
            <a:ext cx="1869974" cy="4953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Wednesday</a:t>
            </a:r>
          </a:p>
        </p:txBody>
      </p:sp>
      <p:sp>
        <p:nvSpPr>
          <p:cNvPr id="169" name="Thursday"/>
          <p:cNvSpPr txBox="1"/>
          <p:nvPr/>
        </p:nvSpPr>
        <p:spPr>
          <a:xfrm>
            <a:off x="9586481" y="5899150"/>
            <a:ext cx="1490574" cy="4953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Thursday</a:t>
            </a:r>
          </a:p>
        </p:txBody>
      </p:sp>
      <p:sp>
        <p:nvSpPr>
          <p:cNvPr id="170" name="Line"/>
          <p:cNvSpPr/>
          <p:nvPr/>
        </p:nvSpPr>
        <p:spPr>
          <a:xfrm flipV="1">
            <a:off x="3616424" y="4648745"/>
            <a:ext cx="1863339" cy="1143795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1" name="Line"/>
          <p:cNvSpPr/>
          <p:nvPr/>
        </p:nvSpPr>
        <p:spPr>
          <a:xfrm flipH="1" flipV="1">
            <a:off x="7593073" y="4556786"/>
            <a:ext cx="1862772" cy="1328076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2" name="Line"/>
          <p:cNvSpPr/>
          <p:nvPr/>
        </p:nvSpPr>
        <p:spPr>
          <a:xfrm flipV="1">
            <a:off x="6536417" y="4515963"/>
            <a:ext cx="1" cy="1226454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3" name="Line"/>
          <p:cNvSpPr/>
          <p:nvPr/>
        </p:nvSpPr>
        <p:spPr>
          <a:xfrm>
            <a:off x="3741711" y="6147147"/>
            <a:ext cx="160612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4" name="Line"/>
          <p:cNvSpPr/>
          <p:nvPr/>
        </p:nvSpPr>
        <p:spPr>
          <a:xfrm>
            <a:off x="7708873" y="6146800"/>
            <a:ext cx="1606121" cy="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5" name="Physical (file storage)"/>
          <p:cNvSpPr txBox="1"/>
          <p:nvPr/>
        </p:nvSpPr>
        <p:spPr>
          <a:xfrm>
            <a:off x="4247718" y="7359650"/>
            <a:ext cx="45093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Physical (file storage)</a:t>
            </a:r>
          </a:p>
        </p:txBody>
      </p:sp>
      <p:sp>
        <p:nvSpPr>
          <p:cNvPr id="176" name="Logical (file name)"/>
          <p:cNvSpPr txBox="1"/>
          <p:nvPr/>
        </p:nvSpPr>
        <p:spPr>
          <a:xfrm>
            <a:off x="4586460" y="2559050"/>
            <a:ext cx="38999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Logical (file name)</a:t>
            </a:r>
          </a:p>
        </p:txBody>
      </p:sp>
      <p:sp>
        <p:nvSpPr>
          <p:cNvPr id="177" name="* States *"/>
          <p:cNvSpPr txBox="1"/>
          <p:nvPr/>
        </p:nvSpPr>
        <p:spPr>
          <a:xfrm>
            <a:off x="5475485" y="8299450"/>
            <a:ext cx="21218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* States *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rmin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Terminology</a:t>
            </a:r>
          </a:p>
        </p:txBody>
      </p:sp>
      <p:sp>
        <p:nvSpPr>
          <p:cNvPr id="180" name="Common VCS terms ( and Git-specific details )…"/>
          <p:cNvSpPr txBox="1"/>
          <p:nvPr>
            <p:ph type="body" idx="1"/>
          </p:nvPr>
        </p:nvSpPr>
        <p:spPr>
          <a:xfrm>
            <a:off x="952500" y="2590800"/>
            <a:ext cx="11099800" cy="664825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Common VCS terms ( and Git-specific details )</a:t>
            </a:r>
          </a:p>
          <a:p>
            <a:pPr/>
            <a:r>
              <a:t>Commits</a:t>
            </a:r>
          </a:p>
          <a:p>
            <a:pPr/>
            <a:r>
              <a:t>Repository</a:t>
            </a:r>
          </a:p>
          <a:p>
            <a:pPr/>
            <a:r>
              <a:t>Working Copy</a:t>
            </a:r>
          </a:p>
          <a:p>
            <a:pPr/>
            <a:r>
              <a:t>Branches</a:t>
            </a:r>
          </a:p>
          <a:p>
            <a:pPr/>
            <a:r>
              <a:t>Head</a:t>
            </a:r>
          </a:p>
        </p:txBody>
      </p:sp>
      <p:sp>
        <p:nvSpPr>
          <p:cNvPr id="181" name="Git Index"/>
          <p:cNvSpPr txBox="1"/>
          <p:nvPr/>
        </p:nvSpPr>
        <p:spPr>
          <a:xfrm>
            <a:off x="7110667" y="3765550"/>
            <a:ext cx="23902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21105" indent="-421105">
              <a:buSzPct val="75000"/>
              <a:buChar char="•"/>
            </a:lvl1pPr>
          </a:lstStyle>
          <a:p>
            <a:pPr/>
            <a:r>
              <a:t>Git 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rmin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Terminology</a:t>
            </a:r>
          </a:p>
        </p:txBody>
      </p:sp>
      <p:sp>
        <p:nvSpPr>
          <p:cNvPr id="184" name="Commits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Commits </a:t>
            </a:r>
          </a:p>
          <a:p>
            <a:pPr/>
            <a:r>
              <a:t>Represent states</a:t>
            </a:r>
          </a:p>
          <a:p>
            <a:pPr/>
            <a:r>
              <a:t>Snapshots in time, Immutable</a:t>
            </a:r>
          </a:p>
          <a:p>
            <a:pPr/>
            <a:r>
              <a:t>Unique IDs</a:t>
            </a:r>
          </a:p>
          <a:p>
            <a:pPr/>
            <a:r>
              <a:t>Always additive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rmin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Terminology</a:t>
            </a:r>
          </a:p>
        </p:txBody>
      </p:sp>
      <p:sp>
        <p:nvSpPr>
          <p:cNvPr id="187" name="Repository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Repository </a:t>
            </a:r>
          </a:p>
          <a:p>
            <a:pPr/>
            <a:r>
              <a:t>History of all commits &amp; management tools</a:t>
            </a:r>
          </a:p>
          <a:p>
            <a:pPr/>
            <a:r>
              <a:t>Decentralized - no Git repo differs from another</a:t>
            </a:r>
          </a:p>
          <a:p>
            <a:pPr lvl="1"/>
            <a:r>
              <a:t>Usually, one repo designated as hub</a:t>
            </a:r>
          </a:p>
          <a:p>
            <a:pPr lvl="1"/>
            <a:r>
              <a:t>But if the hub is lost, promote any spoke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rmin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Terminology</a:t>
            </a:r>
          </a:p>
        </p:txBody>
      </p:sp>
      <p:sp>
        <p:nvSpPr>
          <p:cNvPr id="190" name="Working copy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Working copy</a:t>
            </a:r>
          </a:p>
          <a:p>
            <a:pPr/>
            <a:r>
              <a:t>Current state of the source files</a:t>
            </a:r>
          </a:p>
          <a:p>
            <a:pPr/>
            <a:r>
              <a:t>Git repository has history of all commits</a:t>
            </a:r>
          </a:p>
          <a:p>
            <a:pPr lvl="1"/>
            <a:r>
              <a:t>Working copy is generated from one graph</a:t>
            </a:r>
          </a:p>
          <a:p>
            <a:pPr lvl="1"/>
            <a:r>
              <a:t>Git changes physical files to match logical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Day 1 Sche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Day 1 Schedule</a:t>
            </a:r>
          </a:p>
        </p:txBody>
      </p:sp>
      <p:sp>
        <p:nvSpPr>
          <p:cNvPr id="123" name="Introductions / Icebreak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77825" indent="-377825" defTabSz="496570">
              <a:spcBef>
                <a:spcPts val="3500"/>
              </a:spcBef>
              <a:defRPr sz="3230"/>
            </a:pPr>
            <a:r>
              <a:t>Introductions / Icebreakers</a:t>
            </a:r>
          </a:p>
          <a:p>
            <a:pPr marL="377825" indent="-377825" defTabSz="496570">
              <a:spcBef>
                <a:spcPts val="3500"/>
              </a:spcBef>
              <a:defRPr sz="3230"/>
            </a:pPr>
            <a:r>
              <a:t>Course Overview</a:t>
            </a:r>
          </a:p>
          <a:p>
            <a:pPr marL="377825" indent="-377825" defTabSz="496570">
              <a:spcBef>
                <a:spcPts val="3500"/>
              </a:spcBef>
              <a:defRPr sz="3230"/>
            </a:pPr>
            <a:r>
              <a:t>Commits</a:t>
            </a:r>
          </a:p>
          <a:p>
            <a:pPr marL="377825" indent="-377825" defTabSz="496570">
              <a:spcBef>
                <a:spcPts val="3500"/>
              </a:spcBef>
              <a:defRPr sz="3230"/>
            </a:pPr>
            <a:r>
              <a:t>Branching and Merging</a:t>
            </a:r>
          </a:p>
          <a:p>
            <a:pPr marL="377825" indent="-377825" defTabSz="496570">
              <a:spcBef>
                <a:spcPts val="3500"/>
              </a:spcBef>
              <a:defRPr sz="3230"/>
            </a:pPr>
            <a:r>
              <a:t>Lunch</a:t>
            </a:r>
          </a:p>
          <a:p>
            <a:pPr marL="377825" indent="-377825" defTabSz="496570">
              <a:spcBef>
                <a:spcPts val="3500"/>
              </a:spcBef>
              <a:defRPr sz="3230"/>
            </a:pPr>
            <a:r>
              <a:t>Remotes</a:t>
            </a:r>
          </a:p>
          <a:p>
            <a:pPr marL="377825" indent="-377825" defTabSz="496570">
              <a:spcBef>
                <a:spcPts val="3500"/>
              </a:spcBef>
              <a:defRPr sz="3230"/>
            </a:pPr>
            <a:r>
              <a:t>History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rmin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Terminology</a:t>
            </a:r>
          </a:p>
        </p:txBody>
      </p:sp>
      <p:sp>
        <p:nvSpPr>
          <p:cNvPr id="193" name="Branches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Branches</a:t>
            </a:r>
          </a:p>
          <a:p>
            <a:pPr/>
            <a:r>
              <a:t>History: commits have ancestors</a:t>
            </a:r>
          </a:p>
          <a:p>
            <a:pPr/>
            <a:r>
              <a:t>Git branch name labels a commit</a:t>
            </a:r>
          </a:p>
          <a:p>
            <a:pPr lvl="1"/>
            <a:r>
              <a:t>Furthest commit called "tip"</a:t>
            </a:r>
          </a:p>
          <a:p>
            <a:pPr lvl="1"/>
            <a:r>
              <a:t>Common ancestor called "trunk"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rmin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Terminology</a:t>
            </a:r>
          </a:p>
        </p:txBody>
      </p:sp>
      <p:sp>
        <p:nvSpPr>
          <p:cNvPr id="196" name="Head…"/>
          <p:cNvSpPr txBox="1"/>
          <p:nvPr>
            <p:ph type="body" idx="1"/>
          </p:nvPr>
        </p:nvSpPr>
        <p:spPr>
          <a:xfrm>
            <a:off x="952500" y="2590800"/>
            <a:ext cx="11099800" cy="685502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Head</a:t>
            </a:r>
          </a:p>
          <a:p>
            <a:pPr/>
            <a:r>
              <a:t>A pointer indicating the "current" commit</a:t>
            </a:r>
          </a:p>
          <a:p>
            <a:pPr/>
            <a:r>
              <a:t>Not just the newest - can point at any commit</a:t>
            </a:r>
          </a:p>
          <a:p>
            <a:pPr/>
            <a:r>
              <a:t>Fast forward or rewind on the branch</a:t>
            </a:r>
          </a:p>
          <a:p>
            <a:pPr/>
            <a:r>
              <a:t>Like the 'play head' on a tape</a:t>
            </a:r>
          </a:p>
          <a:p>
            <a:pPr/>
            <a:r>
              <a:t>Uppercased in code ( HEAD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rmin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Terminology</a:t>
            </a:r>
          </a:p>
        </p:txBody>
      </p:sp>
      <p:sp>
        <p:nvSpPr>
          <p:cNvPr id="199" name="Git Index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Git Index</a:t>
            </a:r>
          </a:p>
          <a:p>
            <a:pPr/>
            <a:r>
              <a:t>A proposed list of changes for next commit</a:t>
            </a:r>
          </a:p>
          <a:p>
            <a:pPr/>
            <a:r>
              <a:t>Also called 'staging'</a:t>
            </a:r>
          </a:p>
          <a:p>
            <a:pPr/>
            <a:r>
              <a:t>Changes can be added &amp; removed</a:t>
            </a:r>
          </a:p>
          <a:p>
            <a:pPr/>
            <a:r>
              <a:t>'commit' saves only staged changes to head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ab: Get Start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Lab: Get Started</a:t>
            </a:r>
          </a:p>
        </p:txBody>
      </p:sp>
      <p:sp>
        <p:nvSpPr>
          <p:cNvPr id="202" name="Create a new directory, &quot;git-sandbox&quot;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/>
            <a:r>
              <a:t>Create a new directory, "git-sandbox"</a:t>
            </a:r>
          </a:p>
          <a:p>
            <a:pPr/>
            <a:r>
              <a:t>'cd git-sandbox'</a:t>
            </a:r>
          </a:p>
          <a:p>
            <a:pPr/>
            <a:r>
              <a:t>'git init'</a:t>
            </a:r>
          </a:p>
          <a:p>
            <a:pPr/>
            <a:r>
              <a:t>Examine hidden '.git/' directory (use 'ls -a')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In Pract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Practice</a:t>
            </a:r>
          </a:p>
        </p:txBody>
      </p:sp>
      <p:sp>
        <p:nvSpPr>
          <p:cNvPr id="205" name="git subcommand --option/-o param1 paramN -o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git subcommand --option/-o param1 paramN -o</a:t>
            </a:r>
          </a:p>
          <a:p>
            <a:pPr/>
            <a:r>
              <a:t>Think "git verb object adjectives"</a:t>
            </a:r>
          </a:p>
          <a:p>
            <a:pPr/>
            <a:r>
              <a:t>Options (mostly) work the same in either position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 Pract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Practice</a:t>
            </a:r>
          </a:p>
        </p:txBody>
      </p:sp>
      <p:sp>
        <p:nvSpPr>
          <p:cNvPr id="208" name="git status [path]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git status [path]</a:t>
            </a:r>
          </a:p>
          <a:p>
            <a:pPr/>
            <a:r>
              <a:t>List differences between working copy and head</a:t>
            </a:r>
          </a:p>
          <a:p>
            <a:pPr/>
            <a:r>
              <a:t>Detects addition, removal, and modification of files, including meta-data like permissions</a:t>
            </a:r>
          </a:p>
          <a:p>
            <a:pPr/>
            <a:r>
              <a:t>Passing path (optional) filters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In Pract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Practice</a:t>
            </a:r>
          </a:p>
        </p:txBody>
      </p:sp>
      <p:sp>
        <p:nvSpPr>
          <p:cNvPr id="211" name="git commit [-m &quot;commit message&quot;]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git commit [-m "commit message"]</a:t>
            </a:r>
          </a:p>
          <a:p>
            <a:pPr/>
            <a:r>
              <a:t>Save (some or all) working copy changes permanently</a:t>
            </a:r>
          </a:p>
          <a:p>
            <a:pPr/>
            <a:r>
              <a:t>Changes to be saved come from staging/index</a:t>
            </a:r>
          </a:p>
          <a:p>
            <a:pPr/>
            <a:r>
              <a:t>Makes index into new head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In Pract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Practice</a:t>
            </a:r>
          </a:p>
        </p:txBody>
      </p:sp>
      <p:sp>
        <p:nvSpPr>
          <p:cNvPr id="214" name="git add path1 […pathN]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git add path1 […pathN]</a:t>
            </a:r>
          </a:p>
          <a:p>
            <a:pPr/>
            <a:r>
              <a:t>Add files to the index ( displayed by 'status')</a:t>
            </a:r>
          </a:p>
          <a:p>
            <a:pPr/>
            <a:r>
              <a:t>All changes within those files will be committed</a:t>
            </a:r>
          </a:p>
          <a:p>
            <a:pPr/>
            <a:r>
              <a:t>"Unstaged" files will not</a:t>
            </a:r>
          </a:p>
          <a:p>
            <a:pPr/>
            <a:r>
              <a:t>Commit does nothing if index is empty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In Pract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Practice</a:t>
            </a:r>
          </a:p>
        </p:txBody>
      </p:sp>
      <p:sp>
        <p:nvSpPr>
          <p:cNvPr id="217" name="git log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git log</a:t>
            </a:r>
          </a:p>
          <a:p>
            <a:pPr/>
            <a:r>
              <a:t>Displays history</a:t>
            </a:r>
          </a:p>
          <a:p>
            <a:pPr/>
            <a:r>
              <a:t>Without options, shows basic info for history of current branch</a:t>
            </a:r>
          </a:p>
          <a:p>
            <a:pPr/>
            <a:r>
              <a:t>Very powerful, many options</a:t>
            </a:r>
          </a:p>
          <a:p>
            <a:pPr/>
            <a:r>
              <a:t>--oneline reduces output to just ID and message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In Pract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Practice</a:t>
            </a:r>
          </a:p>
        </p:txBody>
      </p:sp>
      <p:sp>
        <p:nvSpPr>
          <p:cNvPr id="220" name="Notice no (common) commands to undo or revert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/>
            <a:r>
              <a:t>Notice no (common) commands to undo or revert</a:t>
            </a:r>
          </a:p>
          <a:p>
            <a:pPr/>
            <a:r>
              <a:t>In Git, changes are all additive</a:t>
            </a:r>
          </a:p>
          <a:p>
            <a:pPr/>
            <a:r>
              <a:t>This is how Git protects your data</a:t>
            </a:r>
          </a:p>
          <a:p>
            <a:pPr/>
            <a:r>
              <a:t>The Git Way: fix the mistake with a new commit</a:t>
            </a:r>
          </a:p>
          <a:p>
            <a:pPr/>
            <a:r>
              <a:t>Avoids "time traveller paradox" type problems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Introdu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Introductions</a:t>
            </a:r>
          </a:p>
        </p:txBody>
      </p:sp>
      <p:sp>
        <p:nvSpPr>
          <p:cNvPr id="126" name="About m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About me</a:t>
            </a:r>
          </a:p>
          <a:p>
            <a:pPr/>
            <a:r>
              <a:t>About you</a:t>
            </a:r>
          </a:p>
          <a:p>
            <a:pPr lvl="1"/>
            <a:r>
              <a:t>Your name &amp; brief experience</a:t>
            </a:r>
          </a:p>
          <a:p>
            <a:pPr lvl="1"/>
            <a:r>
              <a:t>Something you look forward to learning</a:t>
            </a:r>
          </a:p>
          <a:p>
            <a:pPr lvl="1"/>
            <a:r>
              <a:t>Something non-work related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Lab: Git-ce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Lab: Git-ception</a:t>
            </a:r>
          </a:p>
        </p:txBody>
      </p:sp>
      <p:sp>
        <p:nvSpPr>
          <p:cNvPr id="223" name="See how Git works by putting itself under VCS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/>
            <a:r>
              <a:t>See how Git works by putting itself under VCS</a:t>
            </a:r>
          </a:p>
          <a:p>
            <a:pPr/>
            <a:r>
              <a:t>(not something you'd ever do outside class)</a:t>
            </a:r>
          </a:p>
          <a:p>
            <a:pPr/>
            <a:r>
              <a:t>'cd' into the .git/ directory</a:t>
            </a:r>
          </a:p>
          <a:p>
            <a:pPr/>
            <a:r>
              <a:t>'git init' &amp; 'git status'</a:t>
            </a:r>
          </a:p>
          <a:p>
            <a:pPr/>
            <a:r>
              <a:t>'git add --all' &amp; 'git status'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What's going 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What's going on?</a:t>
            </a:r>
          </a:p>
        </p:txBody>
      </p:sp>
      <p:sp>
        <p:nvSpPr>
          <p:cNvPr id="226" name="Three phases of Git workflow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</a:lvl1pPr>
          </a:lstStyle>
          <a:p>
            <a:pPr/>
            <a:r>
              <a:t>Three phases of Git workflow</a:t>
            </a:r>
          </a:p>
        </p:txBody>
      </p:sp>
      <p:pic>
        <p:nvPicPr>
          <p:cNvPr id="227" name="Screen Shot 2017-08-27 at 11.12.36 AM.png" descr="Screen Shot 2017-08-27 at 11.12.3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3450" y="3663950"/>
            <a:ext cx="8597900" cy="4711700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Text"/>
          <p:cNvSpPr txBox="1"/>
          <p:nvPr/>
        </p:nvSpPr>
        <p:spPr>
          <a:xfrm>
            <a:off x="5924270" y="4794250"/>
            <a:ext cx="927660" cy="647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29" name="https://git-scm.com/book/"/>
          <p:cNvSpPr txBox="1"/>
          <p:nvPr/>
        </p:nvSpPr>
        <p:spPr>
          <a:xfrm>
            <a:off x="3841038" y="8642350"/>
            <a:ext cx="53227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https://git-scm.com/book/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LI Ti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 Tips</a:t>
            </a:r>
          </a:p>
        </p:txBody>
      </p:sp>
      <p:sp>
        <p:nvSpPr>
          <p:cNvPr id="232" name="Basic keyboard shortcuts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Basic keyboard shortcuts</a:t>
            </a:r>
          </a:p>
          <a:p>
            <a:pPr/>
            <a:r>
              <a:t>ctrl+a / ctrl+e: beginning/end of line</a:t>
            </a:r>
          </a:p>
          <a:p>
            <a:pPr/>
            <a:r>
              <a:t>ctrl+w: delete a "word" at a time</a:t>
            </a:r>
          </a:p>
          <a:p>
            <a:pPr/>
            <a:r>
              <a:t>up / down arrows: scroll through cmd history</a:t>
            </a:r>
          </a:p>
          <a:p>
            <a:pPr/>
            <a:r>
              <a:t>ctrl+r: search command history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LI Ti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 Tips</a:t>
            </a:r>
          </a:p>
        </p:txBody>
      </p:sp>
      <p:sp>
        <p:nvSpPr>
          <p:cNvPr id="235" name="Special characters…"/>
          <p:cNvSpPr txBox="1"/>
          <p:nvPr>
            <p:ph type="body" idx="1"/>
          </p:nvPr>
        </p:nvSpPr>
        <p:spPr>
          <a:xfrm>
            <a:off x="952500" y="2590800"/>
            <a:ext cx="11099800" cy="657904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Special characters</a:t>
            </a:r>
          </a:p>
          <a:p>
            <a:pPr/>
            <a:r>
              <a:t>~ (tilde): home directory ( 'cd ~/project' )</a:t>
            </a:r>
          </a:p>
          <a:p>
            <a:pPr/>
            <a:r>
              <a:t>!$: last argument to last command ( 'echo !$' )</a:t>
            </a:r>
          </a:p>
          <a:p>
            <a:pPr/>
            <a:r>
              <a:t>. (one dot): current directory ( 'cd .' stays put )</a:t>
            </a:r>
          </a:p>
          <a:p>
            <a:pPr/>
            <a:r>
              <a:t>.. (two dots): parent directory ( 'ls ..' )</a:t>
            </a:r>
          </a:p>
          <a:p>
            <a:pPr/>
            <a:r>
              <a:t>note 'ls' takes path as argument ( 'ls ~/project'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LI Ti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 Tips</a:t>
            </a:r>
          </a:p>
        </p:txBody>
      </p:sp>
      <p:sp>
        <p:nvSpPr>
          <p:cNvPr id="238" name="Aliases…"/>
          <p:cNvSpPr txBox="1"/>
          <p:nvPr>
            <p:ph type="body" idx="1"/>
          </p:nvPr>
        </p:nvSpPr>
        <p:spPr>
          <a:xfrm>
            <a:off x="952500" y="2590800"/>
            <a:ext cx="11099800" cy="7119293"/>
          </a:xfrm>
          <a:prstGeom prst="rect">
            <a:avLst/>
          </a:prstGeom>
        </p:spPr>
        <p:txBody>
          <a:bodyPr anchor="t"/>
          <a:lstStyle/>
          <a:p>
            <a:pPr marL="0" indent="0" defTabSz="572516">
              <a:spcBef>
                <a:spcPts val="4100"/>
              </a:spcBef>
              <a:buSzTx/>
              <a:buNone/>
              <a:defRPr sz="3724"/>
            </a:pPr>
            <a:r>
              <a:t>Aliases</a:t>
            </a:r>
          </a:p>
          <a:p>
            <a:pPr marL="435609" indent="-435609" defTabSz="572516">
              <a:spcBef>
                <a:spcPts val="4100"/>
              </a:spcBef>
              <a:defRPr sz="3724"/>
            </a:pPr>
            <a:r>
              <a:t>'alias gs="git status"', then run 'gs'</a:t>
            </a:r>
          </a:p>
          <a:p>
            <a:pPr marL="435609" indent="-435609" defTabSz="572516">
              <a:spcBef>
                <a:spcPts val="4100"/>
              </a:spcBef>
              <a:defRPr sz="3724"/>
            </a:pPr>
            <a:r>
              <a:t>Aliases created during a session disappear at end</a:t>
            </a:r>
          </a:p>
          <a:p>
            <a:pPr marL="435609" indent="-435609" defTabSz="572516">
              <a:spcBef>
                <a:spcPts val="4100"/>
              </a:spcBef>
              <a:defRPr sz="3724"/>
            </a:pPr>
            <a:r>
              <a:t>Add aliases to ~/.bash_profile ( ll="ls -la" )</a:t>
            </a:r>
          </a:p>
          <a:p>
            <a:pPr marL="435609" indent="-435609" defTabSz="572516">
              <a:spcBef>
                <a:spcPts val="4100"/>
              </a:spcBef>
              <a:defRPr sz="3724"/>
            </a:pPr>
            <a:r>
              <a:t>bash_profile is re-loaded at login </a:t>
            </a:r>
          </a:p>
          <a:p>
            <a:pPr marL="435609" indent="-435609" defTabSz="572516">
              <a:spcBef>
                <a:spcPts val="4100"/>
              </a:spcBef>
              <a:defRPr sz="3724"/>
            </a:pPr>
            <a:r>
              <a:t>To re-load during session, 'source ~/.bash_profile'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LI Ti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 Tips</a:t>
            </a:r>
          </a:p>
        </p:txBody>
      </p:sp>
      <p:sp>
        <p:nvSpPr>
          <p:cNvPr id="241" name="Aliases - Beware!…"/>
          <p:cNvSpPr txBox="1"/>
          <p:nvPr>
            <p:ph type="body" idx="1"/>
          </p:nvPr>
        </p:nvSpPr>
        <p:spPr>
          <a:xfrm>
            <a:off x="952500" y="2590800"/>
            <a:ext cx="11099800" cy="657904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Aliases - Beware!</a:t>
            </a:r>
          </a:p>
          <a:p>
            <a:pPr/>
            <a:r>
              <a:t>Will NOT warn if the alias already exists</a:t>
            </a:r>
          </a:p>
          <a:p>
            <a:pPr/>
            <a:r>
              <a:t>alias git='echo "Get In Touch"' //  breaks git</a:t>
            </a:r>
          </a:p>
          <a:p>
            <a:pPr/>
            <a:r>
              <a:t>Always try the short name before creating</a:t>
            </a:r>
          </a:p>
          <a:p>
            <a:pPr/>
            <a:r>
              <a:t>"command not found" === green light</a:t>
            </a:r>
          </a:p>
          <a:p>
            <a:pPr/>
            <a:r>
              <a:t>Don't get clever, keep it simple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Lab: add &amp; comm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Lab: add &amp; commit</a:t>
            </a:r>
          </a:p>
        </p:txBody>
      </p:sp>
      <p:sp>
        <p:nvSpPr>
          <p:cNvPr id="244" name="Change directory back to git-sandbox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431165" indent="-431165" defTabSz="566674">
              <a:spcBef>
                <a:spcPts val="4000"/>
              </a:spcBef>
              <a:defRPr sz="3686"/>
            </a:pPr>
            <a:r>
              <a:t>Change directory back to git-sandbox</a:t>
            </a:r>
          </a:p>
          <a:p>
            <a:pPr marL="431165" indent="-431165" defTabSz="566674">
              <a:spcBef>
                <a:spcPts val="4000"/>
              </a:spcBef>
              <a:defRPr sz="3686"/>
            </a:pPr>
            <a:r>
              <a:t>Create an html file</a:t>
            </a:r>
          </a:p>
          <a:p>
            <a:pPr marL="431165" indent="-431165" defTabSz="566674">
              <a:spcBef>
                <a:spcPts val="4000"/>
              </a:spcBef>
              <a:defRPr sz="3686"/>
            </a:pPr>
            <a:r>
              <a:t>'git add file.html' &amp; 'git status'</a:t>
            </a:r>
          </a:p>
          <a:p>
            <a:pPr marL="431165" indent="-431165" defTabSz="566674">
              <a:spcBef>
                <a:spcPts val="4000"/>
              </a:spcBef>
              <a:defRPr sz="3686"/>
            </a:pPr>
            <a:r>
              <a:t>'git commit -m "first file"' &amp; 'git status'</a:t>
            </a:r>
          </a:p>
          <a:p>
            <a:pPr marL="431165" indent="-431165" defTabSz="566674">
              <a:spcBef>
                <a:spcPts val="4000"/>
              </a:spcBef>
              <a:defRPr sz="3686"/>
            </a:pPr>
            <a:r>
              <a:t>Modify file.html &amp; 'git status'</a:t>
            </a:r>
          </a:p>
          <a:p>
            <a:pPr marL="431165" indent="-431165" defTabSz="566674">
              <a:spcBef>
                <a:spcPts val="4000"/>
              </a:spcBef>
              <a:defRPr sz="3686"/>
            </a:pPr>
            <a:r>
              <a:t>Repeat add &amp; commit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Lab: Examine No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Lab: Examine Nodes</a:t>
            </a:r>
          </a:p>
        </p:txBody>
      </p:sp>
      <p:sp>
        <p:nvSpPr>
          <p:cNvPr id="247" name="git cat-file -p unique-ID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git cat-file -p unique-ID</a:t>
            </a:r>
          </a:p>
          <a:p>
            <a:pPr/>
            <a:r>
              <a:t>Displays contents of certain nodes</a:t>
            </a:r>
          </a:p>
          <a:p>
            <a:pPr lvl="1"/>
            <a:r>
              <a:t>Commits, trees, blobs</a:t>
            </a:r>
          </a:p>
          <a:p>
            <a:pPr/>
            <a:r>
              <a:t>-p for pretty-print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ab: Git-ception I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Lab: Git-ception II</a:t>
            </a:r>
          </a:p>
        </p:txBody>
      </p:sp>
      <p:sp>
        <p:nvSpPr>
          <p:cNvPr id="250" name="Change directory to git-sandbox/.git/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431165" indent="-431165" defTabSz="566674">
              <a:spcBef>
                <a:spcPts val="4000"/>
              </a:spcBef>
              <a:defRPr sz="3686"/>
            </a:pPr>
            <a:r>
              <a:t>Change directory to git-sandbox/.git/</a:t>
            </a:r>
          </a:p>
          <a:p>
            <a:pPr marL="431165" indent="-431165" defTabSz="566674">
              <a:spcBef>
                <a:spcPts val="4000"/>
              </a:spcBef>
              <a:defRPr sz="3686"/>
            </a:pPr>
            <a:r>
              <a:t>'git status', 'git add -all', 'git commit', 'git status'</a:t>
            </a:r>
          </a:p>
          <a:p>
            <a:pPr marL="431165" indent="-431165" defTabSz="566674">
              <a:spcBef>
                <a:spcPts val="4000"/>
              </a:spcBef>
              <a:defRPr sz="3686"/>
            </a:pPr>
            <a:r>
              <a:t>cd git-sandbox, modify file.html, 'git status'</a:t>
            </a:r>
          </a:p>
          <a:p>
            <a:pPr marL="431165" indent="-431165" defTabSz="566674">
              <a:spcBef>
                <a:spcPts val="4000"/>
              </a:spcBef>
              <a:defRPr sz="3686"/>
            </a:pPr>
            <a:r>
              <a:t>cd git-sandbox/.git/, 'git status'</a:t>
            </a:r>
          </a:p>
          <a:p>
            <a:pPr marL="431165" indent="-431165" defTabSz="566674">
              <a:spcBef>
                <a:spcPts val="4000"/>
              </a:spcBef>
              <a:defRPr sz="3686"/>
            </a:pPr>
            <a:r>
              <a:t>cd git-sandbox/, add &amp; commit </a:t>
            </a:r>
          </a:p>
          <a:p>
            <a:pPr marL="431165" indent="-431165" defTabSz="566674">
              <a:spcBef>
                <a:spcPts val="4000"/>
              </a:spcBef>
              <a:defRPr sz="3686"/>
            </a:pPr>
            <a:r>
              <a:t>cd git-sandbox/.git/, 'git status'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What's going 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What's going on?</a:t>
            </a:r>
          </a:p>
        </p:txBody>
      </p:sp>
      <p:sp>
        <p:nvSpPr>
          <p:cNvPr id="253" name="Commit =&gt; Tree =&gt; BLOBs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</a:lvl1pPr>
          </a:lstStyle>
          <a:p>
            <a:pPr/>
            <a:r>
              <a:t>Commit =&gt; Tree =&gt; BLOBs</a:t>
            </a:r>
          </a:p>
        </p:txBody>
      </p:sp>
      <p:sp>
        <p:nvSpPr>
          <p:cNvPr id="254" name="Text"/>
          <p:cNvSpPr txBox="1"/>
          <p:nvPr/>
        </p:nvSpPr>
        <p:spPr>
          <a:xfrm>
            <a:off x="5924270" y="4794250"/>
            <a:ext cx="927660" cy="647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55" name="(Binary Large OBject)"/>
          <p:cNvSpPr txBox="1"/>
          <p:nvPr/>
        </p:nvSpPr>
        <p:spPr>
          <a:xfrm>
            <a:off x="4218000" y="8642350"/>
            <a:ext cx="456880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(Binary Large OBject)</a:t>
            </a:r>
          </a:p>
        </p:txBody>
      </p:sp>
      <p:pic>
        <p:nvPicPr>
          <p:cNvPr id="256" name="Screen Shot 2017-08-27 at 11.29.36 AM.png" descr="Screen Shot 2017-08-27 at 11.29.3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950" y="3473450"/>
            <a:ext cx="8724900" cy="4991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ourse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Course Overview</a:t>
            </a:r>
          </a:p>
        </p:txBody>
      </p:sp>
      <p:sp>
        <p:nvSpPr>
          <p:cNvPr id="129" name="Goals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Goals</a:t>
            </a:r>
          </a:p>
          <a:p>
            <a:pPr/>
            <a:r>
              <a:t>Develop good version control habits</a:t>
            </a:r>
          </a:p>
          <a:p>
            <a:pPr/>
            <a:r>
              <a:t>Use command-line 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lean up Git-ce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Clean up Git-ception</a:t>
            </a:r>
          </a:p>
        </p:txBody>
      </p:sp>
      <p:sp>
        <p:nvSpPr>
          <p:cNvPr id="259" name="Git repo === .git/ === an ordinary folder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/>
            <a:r>
              <a:t>Git repo === .git/ === an ordinary folder</a:t>
            </a:r>
          </a:p>
          <a:p>
            <a:pPr/>
            <a:r>
              <a:t>Delete the files to remove </a:t>
            </a:r>
          </a:p>
          <a:p>
            <a:pPr/>
            <a:r>
              <a:t>'rm -rf git-sandbox/.git/.git/'</a:t>
            </a:r>
          </a:p>
          <a:p>
            <a:pPr/>
            <a:r>
              <a:t>'git status' // fatal: This operation must…</a:t>
            </a:r>
          </a:p>
          <a:p>
            <a:pPr/>
            <a:r>
              <a:t>You'll get that same error from 'gs' anywhere outside a repo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Lab: Pract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Lab: Practice</a:t>
            </a:r>
          </a:p>
        </p:txBody>
      </p:sp>
      <p:sp>
        <p:nvSpPr>
          <p:cNvPr id="262" name="We need a commit history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/>
            <a:r>
              <a:t>We need a commit history</a:t>
            </a:r>
          </a:p>
          <a:p>
            <a:pPr/>
            <a:r>
              <a:t>Let's make a lot of changes</a:t>
            </a:r>
          </a:p>
          <a:p>
            <a:pPr/>
            <a:r>
              <a:t>Create style.css &amp; link to it from file.html</a:t>
            </a:r>
          </a:p>
          <a:p>
            <a:pPr/>
            <a:r>
              <a:t>Make those separate steps</a:t>
            </a:r>
          </a:p>
          <a:p>
            <a:pPr/>
            <a:r>
              <a:t>Write good messages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What's going 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What's going on?</a:t>
            </a:r>
          </a:p>
        </p:txBody>
      </p:sp>
      <p:sp>
        <p:nvSpPr>
          <p:cNvPr id="265" name="Every commit points at a parent and a snapshot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buSzTx/>
              <a:buNone/>
            </a:pPr>
            <a:r>
              <a:t>Every commit points at a parent and a snapshot</a:t>
            </a:r>
          </a:p>
          <a:p>
            <a:pPr marL="0" indent="0" algn="ctr">
              <a:buSzTx/>
              <a:buNone/>
            </a:pPr>
            <a:r>
              <a:t>'git log' shows this by default</a:t>
            </a:r>
          </a:p>
        </p:txBody>
      </p:sp>
      <p:sp>
        <p:nvSpPr>
          <p:cNvPr id="266" name="https://git-scm.com/book/"/>
          <p:cNvSpPr txBox="1"/>
          <p:nvPr/>
        </p:nvSpPr>
        <p:spPr>
          <a:xfrm>
            <a:off x="3841038" y="8642350"/>
            <a:ext cx="53227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https://git-scm.com/book/</a:t>
            </a:r>
          </a:p>
        </p:txBody>
      </p:sp>
      <p:pic>
        <p:nvPicPr>
          <p:cNvPr id="267" name="Screen Shot 2017-08-27 at 11.34.12 AM.png" descr="Screen Shot 2017-08-27 at 11.34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6300" y="4961135"/>
            <a:ext cx="8712200" cy="295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Mistak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Mistakes</a:t>
            </a:r>
          </a:p>
        </p:txBody>
      </p:sp>
      <p:sp>
        <p:nvSpPr>
          <p:cNvPr id="270" name="git remove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git remove</a:t>
            </a:r>
          </a:p>
          <a:p>
            <a:pPr/>
            <a:r>
              <a:t>Removes files from the staging area</a:t>
            </a:r>
          </a:p>
          <a:p>
            <a:pPr/>
            <a:r>
              <a:t>In the next commit, removed from snapshot</a:t>
            </a:r>
          </a:p>
          <a:p>
            <a:pPr/>
            <a:r>
              <a:t>Also removes the physical file ( 'rm' )</a:t>
            </a:r>
          </a:p>
          <a:p>
            <a:pPr/>
            <a:r>
              <a:t>Gotcha: working copy not changed if staging area is reset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Mistak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Mistakes</a:t>
            </a:r>
          </a:p>
        </p:txBody>
      </p:sp>
      <p:sp>
        <p:nvSpPr>
          <p:cNvPr id="273" name="The Git Way is additive…"/>
          <p:cNvSpPr txBox="1"/>
          <p:nvPr>
            <p:ph type="body" idx="1"/>
          </p:nvPr>
        </p:nvSpPr>
        <p:spPr>
          <a:xfrm>
            <a:off x="952500" y="2590800"/>
            <a:ext cx="11099800" cy="6781503"/>
          </a:xfrm>
          <a:prstGeom prst="rect">
            <a:avLst/>
          </a:prstGeom>
        </p:spPr>
        <p:txBody>
          <a:bodyPr anchor="t"/>
          <a:lstStyle/>
          <a:p>
            <a:pPr/>
            <a:r>
              <a:t>The Git Way is additive</a:t>
            </a:r>
          </a:p>
          <a:p>
            <a:pPr/>
            <a:r>
              <a:t>Make new changes to fix</a:t>
            </a:r>
          </a:p>
          <a:p>
            <a:pPr/>
            <a:r>
              <a:t>But sometimes things have to be modified</a:t>
            </a:r>
          </a:p>
          <a:p>
            <a:pPr lvl="1"/>
            <a:r>
              <a:t>Head</a:t>
            </a:r>
          </a:p>
          <a:p>
            <a:pPr lvl="1"/>
            <a:r>
              <a:t>Index</a:t>
            </a:r>
          </a:p>
          <a:p>
            <a:pPr lvl="1"/>
            <a:r>
              <a:t>Working Copy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Mistak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Mistakes</a:t>
            </a:r>
          </a:p>
        </p:txBody>
      </p:sp>
      <p:sp>
        <p:nvSpPr>
          <p:cNvPr id="276" name="git checkout path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git checkout path</a:t>
            </a:r>
          </a:p>
          <a:p>
            <a:pPr>
              <a:defRPr>
                <a:solidFill>
                  <a:srgbClr val="C33720"/>
                </a:solidFill>
              </a:defRPr>
            </a:pPr>
            <a:r>
              <a:t>Keep Both Hands On The Saw!</a:t>
            </a:r>
          </a:p>
          <a:p>
            <a:pPr/>
            <a:r>
              <a:t>Resets file(s) to match working copy to snapshot</a:t>
            </a:r>
          </a:p>
          <a:p>
            <a:pPr/>
            <a:r>
              <a:t>Will destroy uncommitted changes</a:t>
            </a:r>
          </a:p>
          <a:p>
            <a:pPr/>
            <a:r>
              <a:t>Use this to abandon work &amp; go back to HEAD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Mistak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Mistakes</a:t>
            </a:r>
          </a:p>
        </p:txBody>
      </p:sp>
      <p:sp>
        <p:nvSpPr>
          <p:cNvPr id="279" name="git checkout path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git checkout path</a:t>
            </a:r>
          </a:p>
          <a:p>
            <a:pPr/>
            <a:r>
              <a:t>Will modify physical files if they've been edited</a:t>
            </a:r>
          </a:p>
          <a:p>
            <a:pPr/>
            <a:r>
              <a:t>Will restore physical files if they've been deleted</a:t>
            </a:r>
          </a:p>
          <a:p>
            <a:pPr/>
            <a:r>
              <a:t>Not vice versa - physical files whose logical files have been deleted just show up as 'untracked'</a:t>
            </a:r>
          </a:p>
          <a:p>
            <a:pPr/>
            <a:r>
              <a:t>Another signature for checkout coming later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Mistak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Mistakes</a:t>
            </a:r>
          </a:p>
        </p:txBody>
      </p:sp>
      <p:sp>
        <p:nvSpPr>
          <p:cNvPr id="282" name="git commit --amend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git commit --amend</a:t>
            </a:r>
          </a:p>
          <a:p>
            <a:pPr/>
            <a:r>
              <a:t>Replaces the snapshot with the current staging area</a:t>
            </a:r>
          </a:p>
          <a:p>
            <a:pPr/>
            <a:r>
              <a:t>Modify, add or remove anything - new snapshot</a:t>
            </a:r>
          </a:p>
          <a:p>
            <a:pPr/>
            <a:r>
              <a:t>Even if no index change, message updates</a:t>
            </a:r>
          </a:p>
          <a:p>
            <a:pPr/>
            <a:r>
              <a:t>Use freely, but only on last commit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Mistak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Mistakes</a:t>
            </a:r>
          </a:p>
        </p:txBody>
      </p:sp>
      <p:sp>
        <p:nvSpPr>
          <p:cNvPr id="285" name="git clean path…"/>
          <p:cNvSpPr txBox="1"/>
          <p:nvPr>
            <p:ph type="body" idx="1"/>
          </p:nvPr>
        </p:nvSpPr>
        <p:spPr>
          <a:xfrm>
            <a:off x="952500" y="2590800"/>
            <a:ext cx="11099800" cy="6954143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git clean path</a:t>
            </a:r>
          </a:p>
          <a:p>
            <a:pPr>
              <a:defRPr>
                <a:solidFill>
                  <a:srgbClr val="C33720"/>
                </a:solidFill>
              </a:defRPr>
            </a:pPr>
            <a:r>
              <a:t>Keep Both Hands On The Saw!</a:t>
            </a:r>
          </a:p>
          <a:p>
            <a:pPr/>
            <a:r>
              <a:t>Removes untracked files from path</a:t>
            </a:r>
          </a:p>
          <a:p>
            <a:pPr/>
            <a:r>
              <a:t>Won't actually delete without --force/-f</a:t>
            </a:r>
          </a:p>
          <a:p>
            <a:pPr/>
            <a:r>
              <a:t>Won't delete directories without -d</a:t>
            </a:r>
          </a:p>
          <a:p>
            <a:pPr/>
            <a:r>
              <a:t>Common form: 'git clean -df .'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Mistak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Mistakes</a:t>
            </a:r>
          </a:p>
        </p:txBody>
      </p:sp>
      <p:sp>
        <p:nvSpPr>
          <p:cNvPr id="288" name="Stay Safe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Stay Safe</a:t>
            </a:r>
          </a:p>
          <a:p>
            <a:pPr/>
            <a:r>
              <a:t>Don't try to edit history, it's not safe</a:t>
            </a:r>
          </a:p>
          <a:p>
            <a:pPr/>
            <a:r>
              <a:t>Having the correct state at tips is what matters</a:t>
            </a:r>
          </a:p>
          <a:p>
            <a:pPr/>
            <a:r>
              <a:t>Misusing Git leads to heartache</a:t>
            </a:r>
          </a:p>
          <a:p>
            <a:pPr/>
            <a:r>
              <a:t>'Fixing' past code causes other problems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Basics</a:t>
            </a:r>
          </a:p>
        </p:txBody>
      </p:sp>
      <p:sp>
        <p:nvSpPr>
          <p:cNvPr id="132" name="Why Not Git?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Why Not Git?</a:t>
            </a:r>
          </a:p>
          <a:p>
            <a:pPr/>
            <a:r>
              <a:t>Git is notoriously difficult to learn</a:t>
            </a:r>
          </a:p>
          <a:p>
            <a:pPr/>
            <a:r>
              <a:t>( because it covers a difficult domain )</a:t>
            </a:r>
          </a:p>
          <a:p>
            <a:pPr/>
            <a:r>
              <a:t>Expect to have to memorize several commands</a:t>
            </a:r>
          </a:p>
          <a:p>
            <a:pPr/>
            <a:r>
              <a:t>Several commands can destroy unsaved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Mistak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Mistakes</a:t>
            </a:r>
          </a:p>
        </p:txBody>
      </p:sp>
      <p:sp>
        <p:nvSpPr>
          <p:cNvPr id="291" name="Renaming files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Renaming files</a:t>
            </a:r>
          </a:p>
          <a:p>
            <a:pPr/>
            <a:r>
              <a:t>'mv style.css booyah.evs'</a:t>
            </a:r>
          </a:p>
          <a:p>
            <a:pPr/>
            <a:r>
              <a:t>What happened?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Mistak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Mistakes</a:t>
            </a:r>
          </a:p>
        </p:txBody>
      </p:sp>
      <p:sp>
        <p:nvSpPr>
          <p:cNvPr id="294" name="Renaming files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Renaming files</a:t>
            </a:r>
          </a:p>
          <a:p>
            <a:pPr/>
            <a:r>
              <a:t>'git rm style.css' &amp; 'git add booyah.evs'</a:t>
            </a:r>
          </a:p>
          <a:p>
            <a:pPr/>
            <a:r>
              <a:t>'git status'</a:t>
            </a:r>
          </a:p>
          <a:p>
            <a:pPr/>
            <a:r>
              <a:t>Now what happened?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Mistak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Mistakes</a:t>
            </a:r>
          </a:p>
        </p:txBody>
      </p:sp>
      <p:sp>
        <p:nvSpPr>
          <p:cNvPr id="297" name="Renaming files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Renaming files</a:t>
            </a:r>
          </a:p>
          <a:p>
            <a:pPr/>
            <a:r>
              <a:t>renamed:    style.css -&gt; booyah.evs</a:t>
            </a:r>
          </a:p>
          <a:p>
            <a:pPr/>
            <a:r>
              <a:t>Git can recognize renames</a:t>
            </a:r>
          </a:p>
          <a:p>
            <a:pPr/>
            <a:r>
              <a:t>File content stored separately from file name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Mistak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Mistakes</a:t>
            </a:r>
          </a:p>
        </p:txBody>
      </p:sp>
      <p:sp>
        <p:nvSpPr>
          <p:cNvPr id="300" name="Renaming files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Renaming files</a:t>
            </a:r>
          </a:p>
          <a:p>
            <a:pPr/>
            <a:r>
              <a:t>git mv</a:t>
            </a:r>
          </a:p>
          <a:p>
            <a:pPr/>
            <a:r>
              <a:t>Changes physical file &amp; adds to staging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Mistak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Mistakes</a:t>
            </a:r>
          </a:p>
        </p:txBody>
      </p:sp>
      <p:sp>
        <p:nvSpPr>
          <p:cNvPr id="303" name="git reset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git reset</a:t>
            </a:r>
          </a:p>
          <a:p>
            <a:pPr/>
            <a:r>
              <a:t>Changes where HEAD points to</a:t>
            </a:r>
          </a:p>
          <a:p>
            <a:pPr/>
            <a:r>
              <a:t>May alter staging and working copy to get there</a:t>
            </a:r>
          </a:p>
          <a:p>
            <a:pPr/>
            <a:r>
              <a:t>Potentially dangerous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Mistak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Mistakes</a:t>
            </a:r>
          </a:p>
        </p:txBody>
      </p:sp>
      <p:sp>
        <p:nvSpPr>
          <p:cNvPr id="306" name="git reset path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git reset path</a:t>
            </a:r>
          </a:p>
          <a:p>
            <a:pPr/>
            <a:r>
              <a:t>This form changes staging area to match index</a:t>
            </a:r>
          </a:p>
          <a:p>
            <a:pPr/>
            <a:r>
              <a:t>IOW, does the opposite of 'git add path'</a:t>
            </a:r>
          </a:p>
          <a:p>
            <a:pPr/>
            <a:r>
              <a:t>Use it to 'back out' items from staging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Mistak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Mistakes</a:t>
            </a:r>
          </a:p>
        </p:txBody>
      </p:sp>
      <p:sp>
        <p:nvSpPr>
          <p:cNvPr id="309" name="git reset --hard path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git reset --hard path</a:t>
            </a:r>
          </a:p>
          <a:p>
            <a:pPr>
              <a:defRPr>
                <a:solidFill>
                  <a:srgbClr val="C33720"/>
                </a:solidFill>
              </a:defRPr>
            </a:pPr>
            <a:r>
              <a:t>Keep Both Hands On The Saw!</a:t>
            </a:r>
          </a:p>
          <a:p>
            <a:pPr/>
            <a:r>
              <a:t>Changes staging area AND working copy</a:t>
            </a:r>
          </a:p>
          <a:p>
            <a:pPr/>
            <a:r>
              <a:t>Will destroy all uncommitted changes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Bran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Branches</a:t>
            </a:r>
          </a:p>
        </p:txBody>
      </p:sp>
      <p:sp>
        <p:nvSpPr>
          <p:cNvPr id="312" name="Branches are labels pointing at chains of commits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pPr/>
            <a:r>
              <a:t>Branches are labels pointing at chains of commits</a:t>
            </a:r>
          </a:p>
        </p:txBody>
      </p:sp>
      <p:pic>
        <p:nvPicPr>
          <p:cNvPr id="313" name="Screen Shot 2017-08-27 at 11.37.51 AM.png" descr="Screen Shot 2017-08-27 at 11.37.5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250" y="3487935"/>
            <a:ext cx="8496300" cy="438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Bran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Branches</a:t>
            </a:r>
          </a:p>
        </p:txBody>
      </p:sp>
      <p:sp>
        <p:nvSpPr>
          <p:cNvPr id="316" name="master branch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master branch</a:t>
            </a:r>
          </a:p>
          <a:p>
            <a:pPr/>
            <a:r>
              <a:t>Default branch is named 'master'</a:t>
            </a:r>
          </a:p>
          <a:p>
            <a:pPr/>
            <a:r>
              <a:t>Nothing special about it, except 1st commit has no parent</a:t>
            </a:r>
          </a:p>
          <a:p>
            <a:pPr/>
            <a:r>
              <a:t>Primary, stable branch by convention</a:t>
            </a:r>
          </a:p>
          <a:p>
            <a:pPr/>
            <a:r>
              <a:t>Convention is strong - don't rename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Bran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Branches</a:t>
            </a:r>
          </a:p>
        </p:txBody>
      </p:sp>
      <p:sp>
        <p:nvSpPr>
          <p:cNvPr id="319" name="git branch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git branch</a:t>
            </a:r>
          </a:p>
          <a:p>
            <a:pPr/>
            <a:r>
              <a:t>Lists branches in this repo</a:t>
            </a:r>
          </a:p>
          <a:p>
            <a:pPr/>
            <a:r>
              <a:t>Current branch is noted</a:t>
            </a:r>
          </a:p>
          <a:p>
            <a:pPr lvl="1"/>
            <a:r>
              <a:t>Asterisk before the name</a:t>
            </a:r>
          </a:p>
          <a:p>
            <a:pPr lvl="1"/>
            <a:r>
              <a:t>Colored green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Basics</a:t>
            </a:r>
          </a:p>
        </p:txBody>
      </p:sp>
      <p:sp>
        <p:nvSpPr>
          <p:cNvPr id="135" name="Why Git?…"/>
          <p:cNvSpPr txBox="1"/>
          <p:nvPr>
            <p:ph type="body" idx="1"/>
          </p:nvPr>
        </p:nvSpPr>
        <p:spPr>
          <a:xfrm>
            <a:off x="952500" y="2590800"/>
            <a:ext cx="11099800" cy="6811963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Why Git?</a:t>
            </a:r>
          </a:p>
          <a:p>
            <a:pPr/>
            <a:r>
              <a:t>Once saved, Git protects data extremely well</a:t>
            </a:r>
          </a:p>
          <a:p>
            <a:pPr/>
            <a:r>
              <a:t>( not all VCS can claim that )</a:t>
            </a:r>
          </a:p>
          <a:p>
            <a:pPr/>
            <a:r>
              <a:t>Decentralized</a:t>
            </a:r>
          </a:p>
          <a:p>
            <a:pPr lvl="1"/>
            <a:r>
              <a:t>Massively redundant</a:t>
            </a:r>
          </a:p>
          <a:p>
            <a:pPr lvl="1"/>
            <a:r>
              <a:t>Offline capable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Bran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Branches</a:t>
            </a:r>
          </a:p>
        </p:txBody>
      </p:sp>
      <p:sp>
        <p:nvSpPr>
          <p:cNvPr id="322" name="git branch name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git branch name</a:t>
            </a:r>
          </a:p>
          <a:p>
            <a:pPr/>
            <a:r>
              <a:t>Creates new branch</a:t>
            </a:r>
          </a:p>
          <a:p>
            <a:pPr/>
            <a:r>
              <a:t>Will error if 'name' already exists</a:t>
            </a:r>
          </a:p>
          <a:p>
            <a:pPr/>
            <a:r>
              <a:t>Gotcha: Does not switch head! Try 'git status'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Bran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Branches</a:t>
            </a:r>
          </a:p>
        </p:txBody>
      </p:sp>
      <p:sp>
        <p:nvSpPr>
          <p:cNvPr id="325" name="git checkout branch-name…"/>
          <p:cNvSpPr txBox="1"/>
          <p:nvPr>
            <p:ph type="body" idx="1"/>
          </p:nvPr>
        </p:nvSpPr>
        <p:spPr>
          <a:xfrm>
            <a:off x="952500" y="2590800"/>
            <a:ext cx="11099800" cy="751616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git checkout branch-name</a:t>
            </a:r>
          </a:p>
          <a:p>
            <a:pPr/>
            <a:r>
              <a:t>Moves head to branch tip</a:t>
            </a:r>
          </a:p>
          <a:p>
            <a:pPr/>
            <a:r>
              <a:t>Changes working copy to match head</a:t>
            </a:r>
          </a:p>
          <a:p>
            <a:pPr/>
            <a:r>
              <a:t>If there are uncommitted changes to WC…</a:t>
            </a:r>
          </a:p>
          <a:p>
            <a:pPr lvl="1"/>
            <a:r>
              <a:t>Aborts if the new branch would affect them</a:t>
            </a:r>
          </a:p>
          <a:p>
            <a:pPr lvl="1"/>
            <a:r>
              <a:t>Proceeds if the new branch would not destroy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ran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Branches</a:t>
            </a:r>
          </a:p>
        </p:txBody>
      </p:sp>
      <p:sp>
        <p:nvSpPr>
          <p:cNvPr id="328" name="Labels are easily moved"/>
          <p:cNvSpPr txBox="1"/>
          <p:nvPr>
            <p:ph type="body" sz="quarter" idx="1"/>
          </p:nvPr>
        </p:nvSpPr>
        <p:spPr>
          <a:xfrm>
            <a:off x="952500" y="2590800"/>
            <a:ext cx="11099800" cy="90983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</a:lvl1pPr>
          </a:lstStyle>
          <a:p>
            <a:pPr/>
            <a:r>
              <a:t>Labels are easily moved</a:t>
            </a:r>
          </a:p>
        </p:txBody>
      </p:sp>
      <p:pic>
        <p:nvPicPr>
          <p:cNvPr id="329" name="Screen Shot 2017-08-27 at 11.40.08 AM.png" descr="Screen Shot 2017-08-27 at 11.40.0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7600" y="3678435"/>
            <a:ext cx="8636000" cy="400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Screen Shot 2017-08-27 at 11.42.15 AM.png" descr="Screen Shot 2017-08-27 at 11.42.1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000" y="5742185"/>
            <a:ext cx="8585200" cy="401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Bran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Branches</a:t>
            </a:r>
          </a:p>
        </p:txBody>
      </p:sp>
      <p:sp>
        <p:nvSpPr>
          <p:cNvPr id="333" name="git checkout -b branch-name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git checkout -b branch-name</a:t>
            </a:r>
          </a:p>
          <a:p>
            <a:pPr/>
            <a:r>
              <a:t>Creates new branch &amp; tries to switch head</a:t>
            </a:r>
          </a:p>
          <a:p>
            <a:pPr/>
            <a:r>
              <a:t>Also errors if uncommitted changes exist</a:t>
            </a:r>
          </a:p>
          <a:p>
            <a:pPr/>
            <a:r>
              <a:t>Idiosyncratic API syntax, but most convenient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Lab: Bran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Lab: Branches</a:t>
            </a:r>
          </a:p>
        </p:txBody>
      </p:sp>
      <p:sp>
        <p:nvSpPr>
          <p:cNvPr id="336" name="Create two new branches (git checkout -b)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/>
            <a:r>
              <a:t>Create two new branches (git checkout -b)</a:t>
            </a:r>
          </a:p>
          <a:p>
            <a:pPr/>
            <a:r>
              <a:t>Make different changes on each branch</a:t>
            </a:r>
          </a:p>
          <a:p>
            <a:pPr/>
            <a:r>
              <a:t>Switch between branches &amp; master</a:t>
            </a:r>
          </a:p>
          <a:p>
            <a:pPr/>
            <a:r>
              <a:t>Observe changes to working copy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Mer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Merging</a:t>
            </a:r>
          </a:p>
        </p:txBody>
      </p:sp>
      <p:sp>
        <p:nvSpPr>
          <p:cNvPr id="339" name="'master' defined as primary, stable branch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/>
            <a:r>
              <a:t>'master' defined as primary, stable branch</a:t>
            </a:r>
          </a:p>
          <a:p>
            <a:pPr/>
            <a:r>
              <a:t>Branches allow teams to work separately</a:t>
            </a:r>
          </a:p>
          <a:p>
            <a:pPr/>
            <a:r>
              <a:t>Successful branches' work moves to master</a:t>
            </a:r>
          </a:p>
          <a:p>
            <a:pPr/>
            <a:r>
              <a:t>Unsuccessful branches can be discarded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Mer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Merging</a:t>
            </a:r>
          </a:p>
        </p:txBody>
      </p:sp>
      <p:sp>
        <p:nvSpPr>
          <p:cNvPr id="342" name="Branching workflow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</a:lvl1pPr>
          </a:lstStyle>
          <a:p>
            <a:pPr/>
            <a:r>
              <a:t>Branching workflow</a:t>
            </a:r>
          </a:p>
        </p:txBody>
      </p:sp>
      <p:pic>
        <p:nvPicPr>
          <p:cNvPr id="343" name="Screen Shot 2017-08-27 at 5.43.36 PM.png" descr="Screen Shot 2017-08-27 at 5.43.3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3536950"/>
            <a:ext cx="8458200" cy="3467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Mer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Merging</a:t>
            </a:r>
          </a:p>
        </p:txBody>
      </p:sp>
      <p:sp>
        <p:nvSpPr>
          <p:cNvPr id="346" name="Merging process combines two sets of history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/>
            <a:r>
              <a:t>Merging process combines two sets of history</a:t>
            </a:r>
          </a:p>
          <a:p>
            <a:pPr/>
            <a:r>
              <a:t>Such that they're indistinguishable later</a:t>
            </a:r>
          </a:p>
          <a:p>
            <a:pPr/>
            <a:r>
              <a:t>Can be undone, but it's technically challenging</a:t>
            </a:r>
          </a:p>
          <a:p>
            <a:pPr/>
            <a:r>
              <a:t>Measure twice, cut once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Mer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Merging</a:t>
            </a:r>
          </a:p>
        </p:txBody>
      </p:sp>
      <p:sp>
        <p:nvSpPr>
          <p:cNvPr id="349" name="Topic branches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Topic branches</a:t>
            </a:r>
          </a:p>
          <a:p>
            <a:pPr/>
            <a:r>
              <a:t>short-lived</a:t>
            </a:r>
          </a:p>
          <a:p>
            <a:pPr/>
            <a:r>
              <a:t>Exist to solve one task</a:t>
            </a:r>
          </a:p>
          <a:p>
            <a:pPr/>
            <a:r>
              <a:t>Merged back into parent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What's Going 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What's Going On</a:t>
            </a:r>
          </a:p>
        </p:txBody>
      </p:sp>
      <p:pic>
        <p:nvPicPr>
          <p:cNvPr id="352" name="Screen Shot 2017-08-27 at 5.43.36 PM.png" descr="Screen Shot 2017-08-27 at 5.43.3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2470150"/>
            <a:ext cx="8458200" cy="346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Screen Shot 2017-08-27 at 6.11.21 PM.png" descr="Screen Shot 2017-08-27 at 6.11.2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5350" y="6819900"/>
            <a:ext cx="8674100" cy="160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Basics</a:t>
            </a:r>
          </a:p>
        </p:txBody>
      </p:sp>
      <p:sp>
        <p:nvSpPr>
          <p:cNvPr id="138" name="Safe, if you Keep Both Hands On The Saw"/>
          <p:cNvSpPr txBox="1"/>
          <p:nvPr>
            <p:ph type="body" sz="quarter" idx="1"/>
          </p:nvPr>
        </p:nvSpPr>
        <p:spPr>
          <a:xfrm>
            <a:off x="952500" y="2590800"/>
            <a:ext cx="11099800" cy="789583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</a:lvl1pPr>
          </a:lstStyle>
          <a:p>
            <a:pPr/>
            <a:r>
              <a:t>Safe, if you Keep Both Hands On The Saw</a:t>
            </a:r>
          </a:p>
        </p:txBody>
      </p:sp>
      <p:pic>
        <p:nvPicPr>
          <p:cNvPr id="13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2558" y="3593684"/>
            <a:ext cx="7539684" cy="4293432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Do it The Git Way"/>
          <p:cNvSpPr txBox="1"/>
          <p:nvPr/>
        </p:nvSpPr>
        <p:spPr>
          <a:xfrm>
            <a:off x="952500" y="8229600"/>
            <a:ext cx="11099800" cy="789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4200"/>
              </a:spcBef>
              <a:defRPr sz="3800"/>
            </a:lvl1pPr>
          </a:lstStyle>
          <a:p>
            <a:pPr/>
            <a:r>
              <a:t>Do it The Git Way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Mer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Merging</a:t>
            </a:r>
          </a:p>
        </p:txBody>
      </p:sp>
      <p:sp>
        <p:nvSpPr>
          <p:cNvPr id="356" name="Three types of merge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Three types of merge</a:t>
            </a:r>
          </a:p>
          <a:p>
            <a:pPr/>
            <a:r>
              <a:t>fast-forward</a:t>
            </a:r>
          </a:p>
          <a:p>
            <a:pPr/>
            <a:r>
              <a:t>Merge commit</a:t>
            </a:r>
          </a:p>
          <a:p>
            <a:pPr/>
            <a:r>
              <a:t>Merge conflict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Mer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Merging</a:t>
            </a:r>
          </a:p>
        </p:txBody>
      </p:sp>
      <p:pic>
        <p:nvPicPr>
          <p:cNvPr id="359" name="Screen Shot 2017-08-27 at 6.13.51 PM.png" descr="Screen Shot 2017-08-27 at 6.13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763" y="2546668"/>
            <a:ext cx="6379306" cy="5289232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Text"/>
          <p:cNvSpPr txBox="1"/>
          <p:nvPr/>
        </p:nvSpPr>
        <p:spPr>
          <a:xfrm>
            <a:off x="6038570" y="4552950"/>
            <a:ext cx="927660" cy="647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361" name="Presented at code review:…"/>
          <p:cNvSpPr txBox="1"/>
          <p:nvPr/>
        </p:nvSpPr>
        <p:spPr>
          <a:xfrm>
            <a:off x="7344612" y="2956084"/>
            <a:ext cx="5560925" cy="447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Presented at code review:</a:t>
            </a:r>
          </a:p>
          <a:p>
            <a:pPr marL="421105" indent="-421105" algn="l">
              <a:buSzPct val="75000"/>
              <a:buChar char="•"/>
            </a:pPr>
            <a:r>
              <a:t>iss91</a:t>
            </a:r>
          </a:p>
          <a:p>
            <a:pPr marL="421105" indent="-421105" algn="l">
              <a:buSzPct val="75000"/>
              <a:buChar char="•"/>
            </a:pPr>
            <a:r>
              <a:t>iss91v2</a:t>
            </a:r>
          </a:p>
          <a:p>
            <a:pPr marL="421105" indent="-421105" algn="l">
              <a:buSzPct val="75000"/>
              <a:buChar char="•"/>
            </a:pPr>
            <a:r>
              <a:t>dumbidea</a:t>
            </a:r>
          </a:p>
          <a:p>
            <a:pPr algn="l"/>
            <a:r>
              <a:t>Approved for merging</a:t>
            </a:r>
          </a:p>
          <a:p>
            <a:pPr marL="421105" indent="-421105" algn="l">
              <a:buSzPct val="75000"/>
              <a:buChar char="•"/>
            </a:pPr>
            <a:r>
              <a:t>iss91v2</a:t>
            </a:r>
          </a:p>
          <a:p>
            <a:pPr algn="l"/>
          </a:p>
          <a:p>
            <a:pPr algn="l"/>
            <a:r>
              <a:t>"fast forward merge"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Mer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Merging</a:t>
            </a:r>
          </a:p>
        </p:txBody>
      </p:sp>
      <p:pic>
        <p:nvPicPr>
          <p:cNvPr id="364" name="Screen Shot 2017-08-27 at 6.15.15 PM.png" descr="Screen Shot 2017-08-27 at 6.15.1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372" y="2378347"/>
            <a:ext cx="5931656" cy="6749506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But what if dumbidea…"/>
          <p:cNvSpPr txBox="1"/>
          <p:nvPr/>
        </p:nvSpPr>
        <p:spPr>
          <a:xfrm>
            <a:off x="6964959" y="3187699"/>
            <a:ext cx="5678882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But what if dumbidea </a:t>
            </a:r>
          </a:p>
          <a:p>
            <a:pPr/>
            <a:r>
              <a:t>was actually great?</a:t>
            </a:r>
          </a:p>
          <a:p>
            <a:pPr/>
          </a:p>
          <a:p>
            <a:pPr/>
            <a:r>
              <a:t>"Merge commits" can have</a:t>
            </a:r>
          </a:p>
          <a:p>
            <a:pPr/>
            <a:r>
              <a:t> multiple parents - just</a:t>
            </a:r>
          </a:p>
          <a:p>
            <a:pPr/>
            <a:r>
              <a:t> combining more history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Mer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Merging</a:t>
            </a:r>
          </a:p>
        </p:txBody>
      </p:sp>
      <p:pic>
        <p:nvPicPr>
          <p:cNvPr id="368" name="Screen Shot 2017-08-27 at 6.15.15 PM.png" descr="Screen Shot 2017-08-27 at 6.15.1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372" y="2365647"/>
            <a:ext cx="5931656" cy="6749506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ay C13 and C4 change…"/>
          <p:cNvSpPr txBox="1"/>
          <p:nvPr/>
        </p:nvSpPr>
        <p:spPr>
          <a:xfrm>
            <a:off x="6820915" y="2413000"/>
            <a:ext cx="5916169" cy="665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Say C13 and C4 change</a:t>
            </a:r>
          </a:p>
          <a:p>
            <a:pPr/>
            <a:r>
              <a:t>the same line in the same </a:t>
            </a:r>
          </a:p>
          <a:p>
            <a:pPr/>
            <a:r>
              <a:t>file ( has to be same line )</a:t>
            </a:r>
          </a:p>
          <a:p>
            <a:pPr/>
          </a:p>
          <a:p>
            <a:pPr/>
            <a:r>
              <a:t>"Merge conflicts" result from</a:t>
            </a:r>
          </a:p>
          <a:p>
            <a:pPr/>
            <a:r>
              <a:t>incompatible history</a:t>
            </a:r>
          </a:p>
          <a:p>
            <a:pPr/>
          </a:p>
          <a:p>
            <a:pPr/>
            <a:r>
              <a:t>Fix the working copy</a:t>
            </a:r>
          </a:p>
          <a:p>
            <a:pPr/>
            <a:r>
              <a:t>manually and the result</a:t>
            </a:r>
          </a:p>
          <a:p>
            <a:pPr/>
            <a:r>
              <a:t>gets used as the </a:t>
            </a:r>
          </a:p>
          <a:p>
            <a:pPr/>
            <a:r>
              <a:t>merge commit</a:t>
            </a:r>
          </a:p>
        </p:txBody>
      </p:sp>
      <p:sp>
        <p:nvSpPr>
          <p:cNvPr id="370" name="Dingbat X"/>
          <p:cNvSpPr/>
          <p:nvPr/>
        </p:nvSpPr>
        <p:spPr>
          <a:xfrm>
            <a:off x="2190485" y="3732851"/>
            <a:ext cx="546676" cy="645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71" name="Dingbat X"/>
          <p:cNvSpPr/>
          <p:nvPr/>
        </p:nvSpPr>
        <p:spPr>
          <a:xfrm>
            <a:off x="4082785" y="5929951"/>
            <a:ext cx="546676" cy="645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Lab: Merge conflict 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Lab: Merge conflict I</a:t>
            </a:r>
          </a:p>
        </p:txBody>
      </p:sp>
      <p:sp>
        <p:nvSpPr>
          <p:cNvPr id="374" name="Set up scenario to cause merge conflict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/>
            <a:r>
              <a:t>Set up scenario to cause merge conflict</a:t>
            </a:r>
          </a:p>
          <a:p>
            <a:pPr lvl="1"/>
            <a:r>
              <a:t>Create two new branches</a:t>
            </a:r>
          </a:p>
          <a:p>
            <a:pPr lvl="1"/>
            <a:r>
              <a:t>Modify the same line in two different ways</a:t>
            </a:r>
          </a:p>
          <a:p>
            <a:pPr lvl="1"/>
            <a:r>
              <a:t>Merge one branch back to master</a:t>
            </a:r>
          </a:p>
          <a:p>
            <a:pPr lvl="1"/>
            <a:r>
              <a:t>Then the next branch will cause conflict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Merge confli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Merge conflicts</a:t>
            </a:r>
          </a:p>
        </p:txBody>
      </p:sp>
      <p:sp>
        <p:nvSpPr>
          <p:cNvPr id="377" name="Git needs to tell you which lines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/>
            <a:r>
              <a:t>Git needs to tell you which lines</a:t>
            </a:r>
          </a:p>
          <a:p>
            <a:pPr/>
            <a:r>
              <a:t>Modifies the working copy</a:t>
            </a:r>
          </a:p>
          <a:p>
            <a:pPr/>
            <a:r>
              <a:t>Inserts "conflict markers" into file</a:t>
            </a:r>
          </a:p>
          <a:p>
            <a:pPr/>
            <a:r>
              <a:t>These show the changes from both sides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Merge confli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Merge conflicts</a:t>
            </a:r>
          </a:p>
        </p:txBody>
      </p:sp>
      <p:sp>
        <p:nvSpPr>
          <p:cNvPr id="380" name="Conflict markers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Conflict markers</a:t>
            </a:r>
          </a:p>
          <a:p>
            <a:pPr/>
            <a:r>
              <a:t>Starts: '&lt;&lt;&lt;&lt;&lt;&lt;&lt; branch-name: file-name'</a:t>
            </a:r>
          </a:p>
          <a:p>
            <a:pPr/>
            <a:r>
              <a:t>Ends:  '&gt;&gt;&gt;&gt;&gt;&gt;&gt; branch-name: file-name'</a:t>
            </a:r>
          </a:p>
          <a:p>
            <a:pPr/>
            <a:r>
              <a:t>Delimiter: '======='</a:t>
            </a:r>
          </a:p>
          <a:p>
            <a:pPr/>
            <a:r>
              <a:t>Delimter separates conflicting lines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Merge confli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Merge conflicts</a:t>
            </a:r>
          </a:p>
        </p:txBody>
      </p:sp>
      <p:sp>
        <p:nvSpPr>
          <p:cNvPr id="383" name="Conflict Markers"/>
          <p:cNvSpPr txBox="1"/>
          <p:nvPr>
            <p:ph type="body" sz="quarter" idx="1"/>
          </p:nvPr>
        </p:nvSpPr>
        <p:spPr>
          <a:xfrm>
            <a:off x="952500" y="2590800"/>
            <a:ext cx="11099800" cy="759421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</a:lvl1pPr>
          </a:lstStyle>
          <a:p>
            <a:pPr/>
            <a:r>
              <a:t>Conflict Markers</a:t>
            </a:r>
          </a:p>
        </p:txBody>
      </p:sp>
      <p:sp>
        <p:nvSpPr>
          <p:cNvPr id="384" name="&lt;&lt;&lt;&lt;&lt;&lt;&lt; HEAD:index.html…"/>
          <p:cNvSpPr txBox="1"/>
          <p:nvPr/>
        </p:nvSpPr>
        <p:spPr>
          <a:xfrm>
            <a:off x="919850" y="4026454"/>
            <a:ext cx="11165100" cy="3427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500">
                <a:latin typeface="Monaco"/>
                <a:ea typeface="Monaco"/>
                <a:cs typeface="Monaco"/>
                <a:sym typeface="Monaco"/>
              </a:defRPr>
            </a:pPr>
            <a:r>
              <a:t>&lt;&lt;&lt;&lt;&lt;&lt;&lt; HEAD:index.html</a:t>
            </a:r>
          </a:p>
          <a:p>
            <a:pPr algn="l">
              <a:defRPr sz="2500">
                <a:latin typeface="Monaco"/>
                <a:ea typeface="Monaco"/>
                <a:cs typeface="Monaco"/>
                <a:sym typeface="Monaco"/>
              </a:defRPr>
            </a:pPr>
            <a:r>
              <a:t>&lt;div id="footer"&gt;contact : email.support@github.com&lt;/div&gt;</a:t>
            </a:r>
          </a:p>
          <a:p>
            <a:pPr algn="l">
              <a:defRPr sz="2500">
                <a:latin typeface="Monaco"/>
                <a:ea typeface="Monaco"/>
                <a:cs typeface="Monaco"/>
                <a:sym typeface="Monaco"/>
              </a:defRPr>
            </a:pPr>
            <a:r>
              <a:t>=======</a:t>
            </a:r>
          </a:p>
          <a:p>
            <a:pPr algn="l">
              <a:defRPr sz="2500">
                <a:latin typeface="Monaco"/>
                <a:ea typeface="Monaco"/>
                <a:cs typeface="Monaco"/>
                <a:sym typeface="Monaco"/>
              </a:defRPr>
            </a:pPr>
            <a:r>
              <a:t>&lt;div id="footer"&gt;</a:t>
            </a:r>
          </a:p>
          <a:p>
            <a:pPr algn="l">
              <a:defRPr sz="2500">
                <a:latin typeface="Monaco"/>
                <a:ea typeface="Monaco"/>
                <a:cs typeface="Monaco"/>
                <a:sym typeface="Monaco"/>
              </a:defRPr>
            </a:pPr>
            <a:r>
              <a:t> please contact us at support@github.com</a:t>
            </a:r>
          </a:p>
          <a:p>
            <a:pPr algn="l">
              <a:defRPr sz="2500">
                <a:latin typeface="Monaco"/>
                <a:ea typeface="Monaco"/>
                <a:cs typeface="Monaco"/>
                <a:sym typeface="Monaco"/>
              </a:defRPr>
            </a:pPr>
            <a:r>
              <a:t>&lt;/div&gt;</a:t>
            </a:r>
          </a:p>
          <a:p>
            <a:pPr algn="l">
              <a:defRPr sz="2500">
                <a:latin typeface="Monaco"/>
                <a:ea typeface="Monaco"/>
                <a:cs typeface="Monaco"/>
                <a:sym typeface="Monaco"/>
              </a:defRPr>
            </a:pPr>
            <a:r>
              <a:t>&gt;&gt;&gt;&gt;&gt;&gt;&gt; iss53:index.html</a:t>
            </a:r>
          </a:p>
        </p:txBody>
      </p:sp>
      <p:sp>
        <p:nvSpPr>
          <p:cNvPr id="385" name="Edit markers and conflicting code as normal text"/>
          <p:cNvSpPr txBox="1"/>
          <p:nvPr/>
        </p:nvSpPr>
        <p:spPr>
          <a:xfrm>
            <a:off x="952500" y="7683500"/>
            <a:ext cx="11099800" cy="759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4200"/>
              </a:spcBef>
              <a:defRPr sz="3800"/>
            </a:lvl1pPr>
          </a:lstStyle>
          <a:p>
            <a:pPr/>
            <a:r>
              <a:t>Edit markers and conflicting code as normal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Lab: Merge conflict I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Lab: Merge conflict II</a:t>
            </a:r>
          </a:p>
        </p:txBody>
      </p:sp>
      <p:sp>
        <p:nvSpPr>
          <p:cNvPr id="388" name="Resolve conflict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/>
            <a:r>
              <a:t>Resolve conflict</a:t>
            </a:r>
          </a:p>
          <a:p>
            <a:pPr lvl="1"/>
            <a:r>
              <a:t>Edit conflicting file(s) to proper state</a:t>
            </a:r>
          </a:p>
          <a:p>
            <a:pPr lvl="1"/>
            <a:r>
              <a:t>'git add' the files</a:t>
            </a:r>
          </a:p>
          <a:p>
            <a:pPr lvl="1"/>
            <a:r>
              <a:t>'git commit'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In Pract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Practice</a:t>
            </a:r>
          </a:p>
        </p:txBody>
      </p:sp>
      <p:sp>
        <p:nvSpPr>
          <p:cNvPr id="391" name="Conflicts can't be completely avoided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/>
            <a:r>
              <a:t>Conflicts can't be completely avoided</a:t>
            </a:r>
          </a:p>
          <a:p>
            <a:pPr/>
            <a:r>
              <a:t>Easier to deal with in small quantities</a:t>
            </a:r>
          </a:p>
          <a:p>
            <a:pPr/>
            <a:r>
              <a:t>Merge the parent to the topic branch daily</a:t>
            </a:r>
          </a:p>
          <a:p>
            <a:pPr/>
            <a:r>
              <a:t>Dealing with all changes at the end = no fun</a:t>
            </a:r>
          </a:p>
          <a:p>
            <a:pPr/>
            <a:r>
              <a:t>Topic branches should be short-lived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hink in ver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Think in versions</a:t>
            </a:r>
          </a:p>
        </p:txBody>
      </p:sp>
      <p:sp>
        <p:nvSpPr>
          <p:cNvPr id="143" name="Overly simple version control method #1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</a:lvl1pPr>
          </a:lstStyle>
          <a:p>
            <a:pPr/>
            <a:r>
              <a:t>Overly simple version control method #1</a:t>
            </a:r>
          </a:p>
        </p:txBody>
      </p:sp>
      <p:pic>
        <p:nvPicPr>
          <p:cNvPr id="14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7600" y="3511550"/>
            <a:ext cx="5689600" cy="5803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Remo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Remotes</a:t>
            </a:r>
          </a:p>
        </p:txBody>
      </p:sp>
      <p:sp>
        <p:nvSpPr>
          <p:cNvPr id="394" name="Remotes are the 'hubs'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/>
            <a:r>
              <a:t>Remotes are the 'hubs'</a:t>
            </a:r>
          </a:p>
          <a:p>
            <a:pPr/>
            <a:r>
              <a:t>Essentially no different than local repos</a:t>
            </a:r>
          </a:p>
          <a:p>
            <a:pPr/>
            <a:r>
              <a:t>( may not have a working copy )</a:t>
            </a:r>
          </a:p>
          <a:p>
            <a:pPr/>
            <a:r>
              <a:t>Used to sync changes between local repos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mo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Remotes</a:t>
            </a:r>
          </a:p>
        </p:txBody>
      </p:sp>
      <p:sp>
        <p:nvSpPr>
          <p:cNvPr id="397" name="Sync process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/>
            <a:r>
              <a:t>Sync process </a:t>
            </a:r>
          </a:p>
          <a:p>
            <a:pPr lvl="1"/>
            <a:r>
              <a:t>Send local data to remote or vice versa</a:t>
            </a:r>
          </a:p>
          <a:p>
            <a:pPr lvl="1"/>
            <a:r>
              <a:t>( data sent === branches )</a:t>
            </a:r>
          </a:p>
          <a:p>
            <a:pPr lvl="1"/>
            <a:r>
              <a:t>Merge sent branch with local branch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mo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Remotes</a:t>
            </a:r>
          </a:p>
        </p:txBody>
      </p:sp>
      <p:sp>
        <p:nvSpPr>
          <p:cNvPr id="400" name="Sync workflow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/>
            <a:r>
              <a:t>Sync workflow</a:t>
            </a:r>
          </a:p>
          <a:p>
            <a:pPr lvl="1"/>
            <a:r>
              <a:t>Get latest from remote &amp; merge into local</a:t>
            </a:r>
          </a:p>
          <a:p>
            <a:pPr lvl="1"/>
            <a:r>
              <a:t>Do some work</a:t>
            </a:r>
          </a:p>
          <a:p>
            <a:pPr lvl="1"/>
            <a:r>
              <a:t>Get latest &amp; merge again</a:t>
            </a:r>
          </a:p>
          <a:p>
            <a:pPr lvl="1"/>
            <a:r>
              <a:t>Send local work to remote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mo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Remotes</a:t>
            </a:r>
          </a:p>
        </p:txBody>
      </p:sp>
      <p:sp>
        <p:nvSpPr>
          <p:cNvPr id="403" name="git remote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/>
            <a:r>
              <a:t>git remote</a:t>
            </a:r>
          </a:p>
          <a:p>
            <a:pPr lvl="1"/>
            <a:r>
              <a:t>Subcommands to manage remotes</a:t>
            </a:r>
          </a:p>
          <a:p>
            <a:pPr lvl="1"/>
            <a:r>
              <a:t>Without subcommand === list</a:t>
            </a:r>
          </a:p>
          <a:p>
            <a:pPr lvl="1"/>
            <a:r>
              <a:t>Most common: 'add remote-name URL'</a:t>
            </a:r>
          </a:p>
          <a:p>
            <a:pPr lvl="1"/>
            <a:r>
              <a:t>Convention: primary remote named 'origin'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emo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Remotes</a:t>
            </a:r>
          </a:p>
        </p:txBody>
      </p:sp>
      <p:sp>
        <p:nvSpPr>
          <p:cNvPr id="406" name="Protocols…"/>
          <p:cNvSpPr txBox="1"/>
          <p:nvPr>
            <p:ph type="body" idx="1"/>
          </p:nvPr>
        </p:nvSpPr>
        <p:spPr>
          <a:xfrm>
            <a:off x="952500" y="2590800"/>
            <a:ext cx="11099800" cy="6904236"/>
          </a:xfrm>
          <a:prstGeom prst="rect">
            <a:avLst/>
          </a:prstGeom>
        </p:spPr>
        <p:txBody>
          <a:bodyPr anchor="t"/>
          <a:lstStyle/>
          <a:p>
            <a:pPr/>
            <a:r>
              <a:t>Protocols</a:t>
            </a:r>
          </a:p>
          <a:p>
            <a:pPr lvl="1"/>
            <a:r>
              <a:t>ssh</a:t>
            </a:r>
          </a:p>
          <a:p>
            <a:pPr lvl="2"/>
            <a:r>
              <a:t>default</a:t>
            </a:r>
          </a:p>
          <a:p>
            <a:pPr lvl="2"/>
            <a:r>
              <a:t>unrestricted - ssh access === total access</a:t>
            </a:r>
          </a:p>
          <a:p>
            <a:pPr lvl="1"/>
            <a:r>
              <a:t>https - supports restrictions ( REST or similar )</a:t>
            </a:r>
          </a:p>
          <a:p>
            <a:pPr lvl="1"/>
            <a:r>
              <a:t>git - proprietary, predates widespread https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Lab: Remo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Lab: Remotes</a:t>
            </a:r>
          </a:p>
        </p:txBody>
      </p:sp>
      <p:sp>
        <p:nvSpPr>
          <p:cNvPr id="409" name="Create a github account ( existing is fine too )…"/>
          <p:cNvSpPr txBox="1"/>
          <p:nvPr>
            <p:ph type="body" idx="1"/>
          </p:nvPr>
        </p:nvSpPr>
        <p:spPr>
          <a:xfrm>
            <a:off x="952500" y="2590800"/>
            <a:ext cx="11099800" cy="6904236"/>
          </a:xfrm>
          <a:prstGeom prst="rect">
            <a:avLst/>
          </a:prstGeom>
        </p:spPr>
        <p:txBody>
          <a:bodyPr anchor="t"/>
          <a:lstStyle/>
          <a:p>
            <a:pPr/>
            <a:r>
              <a:t>Create a github account ( existing is fine too )</a:t>
            </a:r>
          </a:p>
          <a:p>
            <a:pPr/>
            <a:r>
              <a:t>Create a repo</a:t>
            </a:r>
          </a:p>
          <a:p>
            <a:pPr/>
            <a:r>
              <a:t>Add remote to local repo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ync Remo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Sync Remotes</a:t>
            </a:r>
          </a:p>
        </p:txBody>
      </p:sp>
      <p:sp>
        <p:nvSpPr>
          <p:cNvPr id="412" name="git pull remote-name branch-name…"/>
          <p:cNvSpPr txBox="1"/>
          <p:nvPr>
            <p:ph type="body" idx="1"/>
          </p:nvPr>
        </p:nvSpPr>
        <p:spPr>
          <a:xfrm>
            <a:off x="952500" y="2590800"/>
            <a:ext cx="11099800" cy="690423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git pull remote-name branch-name</a:t>
            </a:r>
          </a:p>
          <a:p>
            <a:pPr/>
            <a:r>
              <a:t>moves branch-name from remote to local, then merge it to current branch</a:t>
            </a:r>
          </a:p>
          <a:p>
            <a:pPr/>
            <a:r>
              <a:t>FETCH_HEAD stores remote contents before merge</a:t>
            </a:r>
          </a:p>
          <a:p>
            <a:pPr/>
            <a:r>
              <a:t>git pull === git fetch &amp; git merge</a:t>
            </a:r>
          </a:p>
          <a:p>
            <a:pPr/>
            <a:r>
              <a:t>ensures safety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ync Remo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Sync Remotes</a:t>
            </a:r>
          </a:p>
        </p:txBody>
      </p:sp>
      <p:sp>
        <p:nvSpPr>
          <p:cNvPr id="415" name="git push remote-name branch-name…"/>
          <p:cNvSpPr txBox="1"/>
          <p:nvPr>
            <p:ph type="body" idx="1"/>
          </p:nvPr>
        </p:nvSpPr>
        <p:spPr>
          <a:xfrm>
            <a:off x="952500" y="2590800"/>
            <a:ext cx="11099800" cy="690423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git push remote-name branch-name</a:t>
            </a:r>
          </a:p>
          <a:p>
            <a:pPr/>
            <a:r>
              <a:t>moves current branch from local to remote, then merge it to branch-name on remote</a:t>
            </a:r>
          </a:p>
          <a:p>
            <a:pPr/>
            <a:r>
              <a:t>Error if non-fast-forward merge on remote</a:t>
            </a:r>
          </a:p>
          <a:p>
            <a:pPr/>
            <a:r>
              <a:t>To avoid / fix error, pull from remote first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hink in ver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Think in versions</a:t>
            </a:r>
          </a:p>
        </p:txBody>
      </p:sp>
      <p:sp>
        <p:nvSpPr>
          <p:cNvPr id="147" name="Overly simple version control method #1:…"/>
          <p:cNvSpPr txBox="1"/>
          <p:nvPr>
            <p:ph type="body" idx="1"/>
          </p:nvPr>
        </p:nvSpPr>
        <p:spPr>
          <a:xfrm>
            <a:off x="952500" y="2590800"/>
            <a:ext cx="11099800" cy="61757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Overly simple version control method #1:</a:t>
            </a:r>
          </a:p>
          <a:p>
            <a:pPr lvl="1"/>
            <a:r>
              <a:t>No changes allowed</a:t>
            </a:r>
          </a:p>
          <a:p>
            <a:pPr lvl="2"/>
            <a:r>
              <a:t>Disadvantages: obvious</a:t>
            </a:r>
          </a:p>
          <a:p>
            <a:pPr lvl="2"/>
            <a:r>
              <a:t>Advantages: consistent, reliable </a:t>
            </a:r>
          </a:p>
          <a:p>
            <a:pPr lvl="2"/>
            <a:r>
              <a:t>"immutable"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